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5" r:id="rId4"/>
    <p:sldId id="259" r:id="rId5"/>
    <p:sldId id="270" r:id="rId6"/>
    <p:sldId id="258" r:id="rId7"/>
    <p:sldId id="271" r:id="rId8"/>
    <p:sldId id="260" r:id="rId9"/>
    <p:sldId id="261" r:id="rId10"/>
    <p:sldId id="272" r:id="rId11"/>
    <p:sldId id="262" r:id="rId12"/>
    <p:sldId id="263" r:id="rId13"/>
    <p:sldId id="267" r:id="rId14"/>
    <p:sldId id="264" r:id="rId15"/>
    <p:sldId id="268" r:id="rId16"/>
    <p:sldId id="26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9D44515-5295-4FAA-A64E-E2810FBA354F}">
          <p14:sldIdLst>
            <p14:sldId id="256"/>
          </p14:sldIdLst>
        </p14:section>
        <p14:section name="1.1新RIS单元gerber文件简介" id="{CEF2B6D0-0098-4EEF-860A-9D8FBB765275}">
          <p14:sldIdLst>
            <p14:sldId id="257"/>
          </p14:sldIdLst>
        </p14:section>
        <p14:section name="1.2绘制gerber文件的流程概括" id="{2D0A080C-0DA9-4192-ADAC-9A7873302EF0}">
          <p14:sldIdLst>
            <p14:sldId id="265"/>
          </p14:sldIdLst>
        </p14:section>
        <p14:section name="1.3流程的具体内容" id="{8804E7F2-D266-4D1E-B70F-8724278EA356}">
          <p14:sldIdLst>
            <p14:sldId id="259"/>
            <p14:sldId id="270"/>
            <p14:sldId id="258"/>
            <p14:sldId id="271"/>
            <p14:sldId id="260"/>
            <p14:sldId id="261"/>
            <p14:sldId id="272"/>
            <p14:sldId id="262"/>
            <p14:sldId id="263"/>
            <p14:sldId id="267"/>
          </p14:sldIdLst>
        </p14:section>
        <p14:section name="2.1流程概括" id="{E08AFF95-488E-4A80-8E14-874EE2C89169}">
          <p14:sldIdLst>
            <p14:sldId id="264"/>
          </p14:sldIdLst>
        </p14:section>
        <p14:section name="2.2具体流程内容" id="{CD562D6C-37BF-4B36-951D-E97CA21E9119}">
          <p14:sldIdLst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 jiaqi" initials="zj" lastIdx="2" clrIdx="0">
    <p:extLst>
      <p:ext uri="{19B8F6BF-5375-455C-9EA6-DF929625EA0E}">
        <p15:presenceInfo xmlns:p15="http://schemas.microsoft.com/office/powerpoint/2012/main" userId="95bb440bb4c3c769" providerId="Windows Live"/>
      </p:ext>
    </p:extLst>
  </p:cmAuthor>
  <p:cmAuthor id="2" name="胡馨元" initials="胡馨元" lastIdx="1" clrIdx="1">
    <p:extLst>
      <p:ext uri="{19B8F6BF-5375-455C-9EA6-DF929625EA0E}">
        <p15:presenceInfo xmlns:p15="http://schemas.microsoft.com/office/powerpoint/2012/main" userId="c8c6e97065cc75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921" autoAdjust="0"/>
  </p:normalViewPr>
  <p:slideViewPr>
    <p:cSldViewPr snapToGrid="0">
      <p:cViewPr>
        <p:scale>
          <a:sx n="50" d="100"/>
          <a:sy n="50" d="100"/>
        </p:scale>
        <p:origin x="126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8T03:02:34.26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2747 256 24575,'0'-4'0,"0"0"0,0 2 0,-1-2 0,1 0 0,-1 2 0,1-2 0,-1 1 0,0-1 0,0 2 0,0-2 0,-1 2 0,1-1 0,0-1 0,-1 2 0,0-1 0,1 0 0,-4-2 0,1 0 0,0 1 0,0 1 0,-1-1 0,1 1 0,-1-1 0,1 2 0,-1-1 0,-7-2 0,-7-1 0,0 2 0,-1 0 0,-30-1 0,22 1 0,1-1 0,0-1 0,-29-13 0,27 9 0,0 1 0,-38-5 0,-85-19 0,103 19 0,-65-7 0,-461 11 0,334 13 0,-478-3 0,693 0 0,0 1 0,-1 3 0,-43 11 0,56-10 0,-1 0 0,1 1 0,0 2 0,1 1 0,-1 0 0,1 0 0,1 1 0,-14 14 0,9-6 0,1 1 0,0 0 0,1 2 0,1 0 0,-24 47 0,29-50 0,2 1 0,0 0 0,1 0 0,0 1 0,1-1 0,1 2 0,0-1 0,-1 36 0,1 24 0,2 2 0,10 104 0,-6-171 0,0-1 0,0 1 0,1 1 0,1-2 0,0 0 0,0 1 0,1-2 0,1 1 0,-1 0 0,2-1 0,0-1 0,0 0 0,0-1 0,11 13 0,-7-11 0,0-3 0,0 2 0,0-2 0,1-1 0,0 0 0,0-2 0,1 1 0,0-2 0,0 1 0,0-2 0,1-1 0,13 2 0,34 2 0,0-4 0,94-8 0,-57-1 0,464 1 0,-425 4 0,-67-3 0,0-3 0,100-27 0,134-63 0,-72-3 0,-49 19 0,-131 58 0,-22 9 0,0 1 0,1 1 0,0 2 0,63-6 0,-41 10 0,0-3 0,96-31 0,-136 35 0,0 0 0,0-1 0,-1-1 0,23-14 0,-32 18 0,0 0 0,0-1 0,0 1 0,0-2 0,0 1 0,0-1 0,-1 2 0,1-2 0,-1 0 0,0 0 0,0 1 0,0-1 0,0 0 0,0 0 0,-1-1 0,1 1 0,-1-1 0,0 1 0,0-1 0,0 1 0,0-1 0,-1-6 0,0-6 0,-2 1 0,1-1 0,-2 1 0,0-1 0,0 0 0,-1 2 0,-1-1 0,-7-17 0,-57-120 0,65 144 0,0 1 0,-1-1 0,0 2 0,0-1 0,-1 0 0,0 2 0,0 0 0,0-1 0,0 1 0,-1-1 0,0 2 0,0 2 0,0-3 0,0 3 0,-1-1 0,1 0 0,-1 1 0,1 1 0,-1 1 0,0-1 0,0 1 0,0 0 0,-10 1 0,-13 1-1365,5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8T03:02:36.09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8T03:02:38.18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8T06:16:34.43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2918 173 24575,'-9'-1'0,"0"0"0,0 0 0,0-1 0,-9-2 0,-13-3 0,-311-43 0,19 4 0,293 41 0,-211-34 0,160 30 0,-84 2 0,-48 7 0,-298 4 0,467 0 0,-1 0 0,1 3 0,0 2 0,1 2 0,0 2 0,1 1 0,0 2 0,1 2 0,-67 41 0,69-34 0,1 1 0,2 3 0,0 0 0,2 3 0,1 0 0,2 2 0,1 2 0,2 0 0,-32 55 0,50-71 0,1 0 0,0 1 0,1 0 0,2 1 0,0-1 0,1 1 0,-3 37 0,4 13 0,5 74 0,0-100 0,0 0 0,2-1 0,2 0 0,2 0 0,1 0 0,24 67 0,-9-53 0,2 0 0,3-2 0,2-1 0,43 58 0,-25-48 0,3-3 0,109 104 0,-72-90 0,4-4 0,3-4 0,3-4 0,181 89 0,-137-86 0,164 53 0,391 80 0,-477-141 0,-156-45 0,1-2 0,0-3 0,68 1 0,196-11 0,-187-3 0,84 2 0,149-2 0,-308-1 0,-1-2 0,82-19 0,129-46 0,-253 65 0,96-29 0,194-85 0,-236 83 0,-2-4 0,-1-3 0,95-74 0,-168 117 0,53-42 0,53-54 0,-93 81 0,-1 1 0,0-2 0,-1 0 0,-1-1 0,-1 0 0,0 0 0,-2-2 0,9-19 0,-5-3 0,-2 0 0,8-61 0,1-88 0,-20 185 0,6-77 0,-8-127 0,-2 164 0,-2 1 0,-2 0 0,-1 0 0,-24-63 0,7 39 0,-3 2 0,-50-86 0,63 126 0,-2 1 0,-1 0 0,0 2 0,-2 0 0,-1 1 0,-1 1 0,-1 2 0,-30-21 0,22 21 0,-1 1 0,0 2 0,-2 2 0,0 1 0,-1 1 0,0 2 0,-69-11 0,-200-9 0,74 11 0,-222-44-218,10 1-170,-4 29 182,88 36 1028,125 2-2197,201-4-5451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ABAE7-EE2E-49AD-B346-FFAE6CA8EFF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3D6B8-B93A-4CCD-BBE7-260EACF535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771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D6B8-B93A-4CCD-BBE7-260EACF5358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821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D6B8-B93A-4CCD-BBE7-260EACF5358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175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新建图层和导入文件是两个独立的操作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D6B8-B93A-4CCD-BBE7-260EACF5358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333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D6B8-B93A-4CCD-BBE7-260EACF5358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732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flash </a:t>
            </a:r>
            <a:r>
              <a:rPr lang="zh-CN" altLang="en-US" dirty="0"/>
              <a:t>不用放在这一页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D6B8-B93A-4CCD-BBE7-260EACF5358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692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D6B8-B93A-4CCD-BBE7-260EACF5358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201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24B56-526C-3D44-16F1-85F86134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40B39B-A3CA-9559-2ADB-C672D9221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514BB9-7FBE-BFD3-9F25-23009F548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4EDE6-F19C-4BF3-9D1D-43B0BA3FB01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90B443-6E81-C7B7-E3AB-135AA562C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6D84B4-866A-1BC9-A8A9-97924227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A092D-B298-43F5-AF0E-B97E3CAFCC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59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49866B-E4B0-0A4C-5A68-5DCB6EA6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F15F0E-4280-E513-26F0-1DE0CF0B5A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3E1409-224C-EB23-1C65-C3581B5E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4EDE6-F19C-4BF3-9D1D-43B0BA3FB01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56DD93-B887-E79C-B3F7-399D95A2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1C4078-B8B4-0FE2-D9FD-8073DF0F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A092D-B298-43F5-AF0E-B97E3CAFCC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849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78A0C2D-3CD7-4E61-3D73-52DA68D54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621F15-9348-EA9E-15B4-A423EEAFD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5A65EF-4AC9-266B-A7E1-0A26829B1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4EDE6-F19C-4BF3-9D1D-43B0BA3FB01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C509CE-CB23-E731-9B55-A8181A02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1C7F08-CE68-68FA-C37B-AC3FA231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A092D-B298-43F5-AF0E-B97E3CAFCC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5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671A1-3842-4861-EDF3-160DF9E2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EA9FA6-093B-FD26-3C72-636F73D81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D95048-0B5A-81D5-D959-5B8702D3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4EDE6-F19C-4BF3-9D1D-43B0BA3FB01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CEA70-87FC-3093-4106-F1ED9BB8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D41CD6-DF82-5436-8512-DBC30237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A092D-B298-43F5-AF0E-B97E3CAFCC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994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FA98B-8D08-50C4-8BA3-5E61AA9D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3A2311-2EC5-DE90-8748-958AF942F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628C46-3BD3-E0F4-F1B8-AA4AE9D0E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4EDE6-F19C-4BF3-9D1D-43B0BA3FB01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257E8A-AF6E-82D4-80CA-7C4BB1545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96154C-C06B-8D82-A29D-3D4F7FE0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A092D-B298-43F5-AF0E-B97E3CAFCC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213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799F9-172A-E7B1-7B86-0D586CDA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FD6D5B-27D7-929E-E69F-CF680AF3EA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7805B6-A2A3-6A75-2076-6FD6D670A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05D55D-9CAA-A2D5-858F-E42C3D298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4EDE6-F19C-4BF3-9D1D-43B0BA3FB01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144DBE-73B8-C41E-F87F-D45402751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9C0247-F47B-C4A4-20B5-C3DBF643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A092D-B298-43F5-AF0E-B97E3CAFCC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99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62BD0-35A8-C2C1-C0FF-381E104E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86DD3D-75B2-2B5F-57C5-976B24653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5542C8-F8D0-59A9-03C5-49A85DC7C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621039-C5E0-4FAF-FECD-12806E7A7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A0DC635-47A0-55C6-2A24-21729F4DE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507FC8-F7D7-E658-2D6D-F318E0DF7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4EDE6-F19C-4BF3-9D1D-43B0BA3FB01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0F7A5A8-77F2-FF21-016E-CEAA09DA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3FEFB32-6934-EDBB-078C-02B4A8A9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A092D-B298-43F5-AF0E-B97E3CAFCC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683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9EA56-234F-3DBA-8C54-31A1CCF0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9024D0-434D-1302-9532-C39A4BBF8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4EDE6-F19C-4BF3-9D1D-43B0BA3FB01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006D21-64D0-B258-C16E-EDBE1FEB9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A9A5CC-AE38-AEAB-36AC-7588B047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A092D-B298-43F5-AF0E-B97E3CAFCC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72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529401D-38F8-0917-512A-E40A0E8D5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4EDE6-F19C-4BF3-9D1D-43B0BA3FB01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8DF74B-E620-7403-1AD6-A55A44AE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5B61D4-FE0C-0AA1-02A2-B7B2DDADB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A092D-B298-43F5-AF0E-B97E3CAFCC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962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DA255-4AE8-844A-A524-54A361747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DC8EC-452E-563D-068D-985D07554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E30BE7-6551-0BD5-A390-7FD12A7D0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882E14-D6E8-EDF7-AF1A-A77646C20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4EDE6-F19C-4BF3-9D1D-43B0BA3FB01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D574D1-A33D-EC84-42A1-8D35297B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8F5FF4-A1A3-468D-F407-24E99691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A092D-B298-43F5-AF0E-B97E3CAFCC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56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3ABBEB-9DFC-2457-8C98-AD5E6452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0E78AE5-4539-FF01-6612-351F29E52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7A1805-2FE1-0882-C4BC-F67CB010E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DC1C25-A0C2-00F0-C1E6-5803DF6B0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4EDE6-F19C-4BF3-9D1D-43B0BA3FB01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232D22-008B-49FD-EC03-9C6BEB7E0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232B82-A688-C6D3-3483-B3F54A17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A092D-B298-43F5-AF0E-B97E3CAFCC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47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872DA1-3195-97D7-6A99-F735A83F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92F637-848C-AA82-58ED-E50EA29B5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27463E-1E3F-32A9-BD87-9CB74DA24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4EDE6-F19C-4BF3-9D1D-43B0BA3FB01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3E6D6B-21B3-68E4-D7C2-35584B599F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E9F722-FD90-A53A-A54A-66C15518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A092D-B298-43F5-AF0E-B97E3CAFCC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11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customXml" Target="../ink/ink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4" Type="http://schemas.openxmlformats.org/officeDocument/2006/relationships/image" Target="../media/image7.png"/><Relationship Id="rId9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9C39C-41C9-3428-54F6-C824C189D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00"/>
            <a:ext cx="9144000" cy="736282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BE3000-2A0F-A4E6-5AE8-A6C2B3FEF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000" y="1069498"/>
            <a:ext cx="9946640" cy="5351622"/>
          </a:xfrm>
        </p:spPr>
        <p:txBody>
          <a:bodyPr>
            <a:normAutofit/>
          </a:bodyPr>
          <a:lstStyle/>
          <a:p>
            <a:pPr marL="342900" lvl="0" indent="-342900" algn="just"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zh-CN" altLang="zh-CN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绘制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RIS</a:t>
            </a:r>
            <a:r>
              <a:rPr lang="zh-CN" altLang="zh-CN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单元的</a:t>
            </a:r>
            <a:r>
              <a:rPr lang="en-US" altLang="zh-CN" b="1" dirty="0" err="1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gerber</a:t>
            </a:r>
            <a:r>
              <a:rPr lang="zh-CN" altLang="zh-CN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文件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"/>
              <a:defRPr/>
            </a:pPr>
            <a:r>
              <a:rPr lang="zh-CN" altLang="zh-CN" sz="18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新</a:t>
            </a:r>
            <a:r>
              <a:rPr lang="en-US" altLang="zh-CN" sz="18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RIS</a:t>
            </a:r>
            <a:r>
              <a:rPr lang="zh-CN" altLang="zh-CN" sz="18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单元</a:t>
            </a:r>
            <a:r>
              <a:rPr lang="en-US" altLang="zh-CN" sz="1800" b="1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gerber</a:t>
            </a:r>
            <a:r>
              <a:rPr lang="zh-CN" altLang="zh-CN" sz="18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文件简介（包含哪些图层、以及每一层代表单元的哪些结构）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"/>
              <a:defRPr/>
            </a:pPr>
            <a:r>
              <a:rPr lang="zh-CN" altLang="zh-CN" sz="18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绘制</a:t>
            </a:r>
            <a:r>
              <a:rPr lang="en-US" altLang="zh-CN" sz="1800" b="1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gerber</a:t>
            </a:r>
            <a:r>
              <a:rPr lang="zh-CN" altLang="zh-CN" sz="18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文件的流程概括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"/>
              <a:defRPr/>
            </a:pPr>
            <a:r>
              <a:rPr lang="zh-CN" altLang="zh-CN" sz="18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流程的具体内容</a:t>
            </a:r>
          </a:p>
          <a:p>
            <a:pPr marL="1200150" lvl="2" indent="-285750" algn="just">
              <a:buFont typeface="Wingdings" panose="05000000000000000000" pitchFamily="2" charset="2"/>
              <a:buChar char=""/>
            </a:pPr>
            <a:r>
              <a:rPr lang="zh-CN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如何新建图层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 algn="just">
              <a:buFont typeface="Wingdings" panose="05000000000000000000" pitchFamily="2" charset="2"/>
              <a:buChar char=""/>
            </a:pPr>
            <a:r>
              <a:rPr lang="zh-CN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如何添加</a:t>
            </a:r>
            <a:r>
              <a:rPr lang="en-US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码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 algn="just">
              <a:buFont typeface="Wingdings" panose="05000000000000000000" pitchFamily="2" charset="2"/>
              <a:buChar char=""/>
            </a:pPr>
            <a:r>
              <a:rPr lang="zh-CN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如何画自己想要的形状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0000"/>
              </a:lnSpc>
              <a:buFont typeface="Wingdings" panose="05000000000000000000" pitchFamily="2" charset="2"/>
              <a:buChar char=""/>
              <a:tabLst>
                <a:tab pos="457200" algn="l"/>
              </a:tabLst>
              <a:defRPr/>
            </a:pP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绘制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RIS</a:t>
            </a:r>
            <a:r>
              <a:rPr lang="zh-CN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的阵列的</a:t>
            </a:r>
            <a:r>
              <a:rPr lang="en-US" altLang="zh-CN" b="1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gerb</a:t>
            </a:r>
            <a:r>
              <a:rPr lang="zh-CN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文件</a:t>
            </a:r>
          </a:p>
          <a:p>
            <a:pPr marL="800100" lvl="1" indent="-342900" algn="just">
              <a:buFont typeface="Wingdings" panose="05000000000000000000" pitchFamily="2" charset="2"/>
              <a:buChar char=""/>
            </a:pPr>
            <a:r>
              <a:rPr lang="zh-CN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流程概括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"/>
            </a:pPr>
            <a:r>
              <a:rPr lang="zh-CN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流程的具体内容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 algn="just">
              <a:buFont typeface="Wingdings" panose="05000000000000000000" pitchFamily="2" charset="2"/>
              <a:buChar char=""/>
            </a:pPr>
            <a:r>
              <a:rPr lang="zh-CN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如何复制单元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 algn="just">
              <a:buFont typeface="Wingdings" panose="05000000000000000000" pitchFamily="2" charset="2"/>
              <a:buChar char=""/>
            </a:pPr>
            <a:r>
              <a:rPr lang="zh-CN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如何布线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"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98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84315DA-6629-8F67-51ED-F4A294F195C0}"/>
              </a:ext>
            </a:extLst>
          </p:cNvPr>
          <p:cNvSpPr txBox="1"/>
          <p:nvPr/>
        </p:nvSpPr>
        <p:spPr>
          <a:xfrm>
            <a:off x="3924300" y="6358216"/>
            <a:ext cx="492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latin typeface="+mn-ea"/>
              </a:rPr>
              <a:t>确认后鼠标左击外框线，右键</a:t>
            </a:r>
            <a:r>
              <a:rPr lang="en-US" altLang="zh-CN" sz="1800" b="1" dirty="0">
                <a:latin typeface="+mn-ea"/>
              </a:rPr>
              <a:t>3</a:t>
            </a:r>
            <a:r>
              <a:rPr lang="zh-CN" altLang="en-US" sz="1800" b="1" dirty="0">
                <a:latin typeface="+mn-ea"/>
              </a:rPr>
              <a:t>次即可完成填充</a:t>
            </a:r>
            <a:endParaRPr lang="zh-CN" altLang="en-US" sz="1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1B2BA2-C61B-74ED-EC70-6024D1A03B45}"/>
              </a:ext>
            </a:extLst>
          </p:cNvPr>
          <p:cNvSpPr txBox="1"/>
          <p:nvPr/>
        </p:nvSpPr>
        <p:spPr>
          <a:xfrm>
            <a:off x="368300" y="238173"/>
            <a:ext cx="355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操作视频</a:t>
            </a:r>
          </a:p>
        </p:txBody>
      </p:sp>
      <p:pic>
        <p:nvPicPr>
          <p:cNvPr id="9" name="导出_102052">
            <a:hlinkClick r:id="" action="ppaction://media"/>
            <a:extLst>
              <a:ext uri="{FF2B5EF4-FFF2-40B4-BE49-F238E27FC236}">
                <a16:creationId xmlns:a16="http://schemas.microsoft.com/office/drawing/2014/main" id="{F090961D-9606-0418-82A1-1FE47F1C77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9400" y="957317"/>
            <a:ext cx="9258300" cy="5207677"/>
          </a:xfrm>
        </p:spPr>
      </p:pic>
    </p:spTree>
    <p:extLst>
      <p:ext uri="{BB962C8B-B14F-4D97-AF65-F5344CB8AC3E}">
        <p14:creationId xmlns:p14="http://schemas.microsoft.com/office/powerpoint/2010/main" val="100980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1BE358B-89C0-D92F-2AFB-4CA04EECF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" y="1547891"/>
            <a:ext cx="5137987" cy="3046237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37571F8-FFDD-70ED-97EA-EE52D9D1D96B}"/>
              </a:ext>
            </a:extLst>
          </p:cNvPr>
          <p:cNvSpPr txBox="1"/>
          <p:nvPr/>
        </p:nvSpPr>
        <p:spPr>
          <a:xfrm>
            <a:off x="663015" y="6810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"/>
            </a:pPr>
            <a:r>
              <a:rPr lang="zh-CN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如何画自己想要的形状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DC9F1C-8FCF-CB6F-0A3D-04CC812BDD05}"/>
              </a:ext>
            </a:extLst>
          </p:cNvPr>
          <p:cNvSpPr txBox="1"/>
          <p:nvPr/>
        </p:nvSpPr>
        <p:spPr>
          <a:xfrm>
            <a:off x="838200" y="1178560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：设置复合层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E78338-75B5-1A23-F47D-D957FF1AF051}"/>
              </a:ext>
            </a:extLst>
          </p:cNvPr>
          <p:cNvSpPr txBox="1"/>
          <p:nvPr/>
        </p:nvSpPr>
        <p:spPr>
          <a:xfrm flipH="1">
            <a:off x="843087" y="4722318"/>
            <a:ext cx="478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不同盘放在不同层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64F2B6C-7619-85A0-81E0-14625A0FE4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0" t="1365" r="47002" b="63968"/>
          <a:stretch/>
        </p:blipFill>
        <p:spPr>
          <a:xfrm>
            <a:off x="5951295" y="1771553"/>
            <a:ext cx="1615441" cy="19244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60C9453-5C88-A800-A711-FECCFF38D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665" y="1275080"/>
            <a:ext cx="3785904" cy="331904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B59FBF7-E2A7-FFDF-E15A-C27DE702002F}"/>
              </a:ext>
            </a:extLst>
          </p:cNvPr>
          <p:cNvSpPr txBox="1"/>
          <p:nvPr/>
        </p:nvSpPr>
        <p:spPr>
          <a:xfrm flipH="1">
            <a:off x="8502617" y="4704040"/>
            <a:ext cx="245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设置复合层</a:t>
            </a:r>
          </a:p>
        </p:txBody>
      </p:sp>
    </p:spTree>
    <p:extLst>
      <p:ext uri="{BB962C8B-B14F-4D97-AF65-F5344CB8AC3E}">
        <p14:creationId xmlns:p14="http://schemas.microsoft.com/office/powerpoint/2010/main" val="3113648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04FABC4-1154-F932-1389-95956F5C6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064" t="1773" r="49212" b="29580"/>
          <a:stretch/>
        </p:blipFill>
        <p:spPr>
          <a:xfrm>
            <a:off x="1046480" y="1690688"/>
            <a:ext cx="3322320" cy="3591037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02A7A1-C68E-0AA4-7E56-5FDEAC0B304C}"/>
              </a:ext>
            </a:extLst>
          </p:cNvPr>
          <p:cNvSpPr txBox="1"/>
          <p:nvPr/>
        </p:nvSpPr>
        <p:spPr>
          <a:xfrm>
            <a:off x="1046480" y="535432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将做出来的复合层转化为一层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90A1F5-F2C8-D797-0066-D945076D1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975" y="1790448"/>
            <a:ext cx="3822065" cy="33915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DCAD911-950E-B050-D673-7205CA1BB6C9}"/>
              </a:ext>
            </a:extLst>
          </p:cNvPr>
          <p:cNvSpPr txBox="1"/>
          <p:nvPr/>
        </p:nvSpPr>
        <p:spPr>
          <a:xfrm>
            <a:off x="7657177" y="53543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最终复合效果图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929A74-D37A-5866-CA73-C7387666A404}"/>
              </a:ext>
            </a:extLst>
          </p:cNvPr>
          <p:cNvSpPr txBox="1"/>
          <p:nvPr/>
        </p:nvSpPr>
        <p:spPr>
          <a:xfrm>
            <a:off x="904240" y="12850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：设置复合层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FEBD8A-5AB8-9662-3878-EFACE1043688}"/>
              </a:ext>
            </a:extLst>
          </p:cNvPr>
          <p:cNvSpPr txBox="1"/>
          <p:nvPr/>
        </p:nvSpPr>
        <p:spPr>
          <a:xfrm>
            <a:off x="1046480" y="779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"/>
            </a:pPr>
            <a:r>
              <a:rPr lang="zh-CN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如何画自己想要的形状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310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9C39C-41C9-3428-54F6-C824C189D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00"/>
            <a:ext cx="9144000" cy="736282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BE3000-2A0F-A4E6-5AE8-A6C2B3FEF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000" y="1069498"/>
            <a:ext cx="9946640" cy="5351622"/>
          </a:xfrm>
        </p:spPr>
        <p:txBody>
          <a:bodyPr>
            <a:normAutofit/>
          </a:bodyPr>
          <a:lstStyle/>
          <a:p>
            <a:pPr marL="342900" lvl="0" indent="-342900" algn="just"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zh-CN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绘制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RIS</a:t>
            </a:r>
            <a:r>
              <a:rPr lang="zh-CN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单元的</a:t>
            </a:r>
            <a:r>
              <a:rPr lang="en-US" altLang="zh-CN" b="1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gerber</a:t>
            </a:r>
            <a:r>
              <a:rPr lang="zh-CN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文件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"/>
              <a:defRPr/>
            </a:pPr>
            <a:r>
              <a:rPr lang="zh-CN" altLang="zh-CN" sz="18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新</a:t>
            </a:r>
            <a:r>
              <a:rPr lang="en-US" altLang="zh-CN" sz="18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RIS</a:t>
            </a:r>
            <a:r>
              <a:rPr lang="zh-CN" altLang="zh-CN" sz="18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单元</a:t>
            </a:r>
            <a:r>
              <a:rPr lang="en-US" altLang="zh-CN" sz="1800" b="1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gerber</a:t>
            </a:r>
            <a:r>
              <a:rPr lang="zh-CN" altLang="zh-CN" sz="18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文件简介（包含哪些图层、以及每一层代表单元的哪些结构）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"/>
              <a:defRPr/>
            </a:pPr>
            <a:r>
              <a:rPr lang="zh-CN" altLang="zh-CN" sz="18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绘制</a:t>
            </a:r>
            <a:r>
              <a:rPr lang="en-US" altLang="zh-CN" sz="1800" b="1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gerber</a:t>
            </a:r>
            <a:r>
              <a:rPr lang="zh-CN" altLang="zh-CN" sz="18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文件的流程概括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"/>
              <a:defRPr/>
            </a:pPr>
            <a:r>
              <a:rPr lang="zh-CN" altLang="zh-CN" sz="18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流程的具体内容</a:t>
            </a:r>
          </a:p>
          <a:p>
            <a:pPr marL="1200150" lvl="2" indent="-285750" algn="just">
              <a:buFont typeface="Wingdings" panose="05000000000000000000" pitchFamily="2" charset="2"/>
              <a:buChar char=""/>
            </a:pPr>
            <a:r>
              <a:rPr lang="zh-CN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如何新建图层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 algn="just">
              <a:buFont typeface="Wingdings" panose="05000000000000000000" pitchFamily="2" charset="2"/>
              <a:buChar char=""/>
            </a:pPr>
            <a:r>
              <a:rPr lang="zh-CN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如何添加</a:t>
            </a:r>
            <a:r>
              <a:rPr lang="en-US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码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 algn="just">
              <a:buFont typeface="Wingdings" panose="05000000000000000000" pitchFamily="2" charset="2"/>
              <a:buChar char=""/>
            </a:pPr>
            <a:r>
              <a:rPr lang="zh-CN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如何画自己想要的形状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0000"/>
              </a:lnSpc>
              <a:buFont typeface="Wingdings" panose="05000000000000000000" pitchFamily="2" charset="2"/>
              <a:buChar char=""/>
              <a:tabLst>
                <a:tab pos="457200" algn="l"/>
              </a:tabLst>
              <a:defRPr/>
            </a:pP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绘制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RIS</a:t>
            </a:r>
            <a:r>
              <a:rPr lang="zh-CN" altLang="zh-CN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的阵列的</a:t>
            </a:r>
            <a:r>
              <a:rPr lang="en-US" altLang="zh-CN" b="1" dirty="0" err="1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gerb</a:t>
            </a:r>
            <a:r>
              <a:rPr lang="zh-CN" altLang="zh-CN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文件</a:t>
            </a:r>
          </a:p>
          <a:p>
            <a:pPr marL="800100" lvl="1" indent="-342900" algn="just">
              <a:buFont typeface="Wingdings" panose="05000000000000000000" pitchFamily="2" charset="2"/>
              <a:buChar char=""/>
            </a:pPr>
            <a:r>
              <a:rPr lang="zh-CN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流程概括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"/>
            </a:pPr>
            <a:r>
              <a:rPr lang="zh-CN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流程的具体内容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 algn="just">
              <a:buFont typeface="Wingdings" panose="05000000000000000000" pitchFamily="2" charset="2"/>
              <a:buChar char=""/>
            </a:pPr>
            <a:r>
              <a:rPr lang="zh-CN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如何复制单元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 algn="just">
              <a:buFont typeface="Wingdings" panose="05000000000000000000" pitchFamily="2" charset="2"/>
              <a:buChar char=""/>
            </a:pPr>
            <a:r>
              <a:rPr lang="zh-CN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如何布线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"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556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91DA93-FBDD-A0C9-12C2-7B11C4EC5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1671320"/>
            <a:ext cx="10515600" cy="38455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画好阵列中的两列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给其中一列连线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检查走线无误后通过复制完成整个阵列的绘制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保存后输出成</a:t>
            </a:r>
            <a:r>
              <a:rPr lang="en-US" altLang="zh-CN" dirty="0" err="1"/>
              <a:t>gerb</a:t>
            </a:r>
            <a:r>
              <a:rPr lang="zh-CN" altLang="en-US" dirty="0"/>
              <a:t>文件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FB618E-7033-42AF-49A7-AC83943EA536}"/>
              </a:ext>
            </a:extLst>
          </p:cNvPr>
          <p:cNvSpPr txBox="1"/>
          <p:nvPr/>
        </p:nvSpPr>
        <p:spPr>
          <a:xfrm>
            <a:off x="960120" y="8070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Wingdings" panose="05000000000000000000" pitchFamily="2" charset="2"/>
              <a:buChar char=""/>
            </a:pPr>
            <a:r>
              <a:rPr lang="zh-CN" altLang="zh-CN" sz="2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流程概括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733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82394-7C02-A635-E223-D8EC006E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88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如何复制单元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98999D-C910-272A-19E2-48437048E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8448"/>
            <a:ext cx="6858000" cy="100012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689F1F4-0573-5DE0-89B3-128853C73156}"/>
              </a:ext>
            </a:extLst>
          </p:cNvPr>
          <p:cNvSpPr txBox="1"/>
          <p:nvPr/>
        </p:nvSpPr>
        <p:spPr>
          <a:xfrm flipH="1">
            <a:off x="838200" y="2689345"/>
            <a:ext cx="935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根据坐标确定需要复制的部分和复制的位置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快捷键</a:t>
            </a:r>
            <a:r>
              <a:rPr lang="en-US" altLang="zh-CN" dirty="0"/>
              <a:t>W</a:t>
            </a:r>
            <a:r>
              <a:rPr lang="zh-CN" altLang="en-US" dirty="0"/>
              <a:t>可以选择复制内容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B8A79E-E96A-6EDB-6A76-782D5F62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77" y="3476448"/>
            <a:ext cx="6486525" cy="11906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42C61174-6037-FAF3-36DD-5B8DCB350E17}"/>
                  </a:ext>
                </a:extLst>
              </p14:cNvPr>
              <p14:cNvContentPartPr/>
              <p14:nvPr/>
            </p14:nvContentPartPr>
            <p14:xfrm>
              <a:off x="5096040" y="3889560"/>
              <a:ext cx="2044440" cy="10497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42C61174-6037-FAF3-36DD-5B8DCB350E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1720" y="3885240"/>
                <a:ext cx="2053080" cy="1058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E9E5DCF3-425C-E61E-FA5B-6FA9BBED3AF6}"/>
              </a:ext>
            </a:extLst>
          </p:cNvPr>
          <p:cNvSpPr txBox="1"/>
          <p:nvPr/>
        </p:nvSpPr>
        <p:spPr>
          <a:xfrm>
            <a:off x="711200" y="4986386"/>
            <a:ext cx="476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全选可以复制此图层所以部分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过滤器可以选择想要的操作的</a:t>
            </a:r>
            <a:r>
              <a:rPr lang="en-US" altLang="zh-CN" dirty="0"/>
              <a:t>D</a:t>
            </a:r>
            <a:r>
              <a:rPr lang="zh-CN" altLang="en-US" dirty="0"/>
              <a:t>码</a:t>
            </a:r>
          </a:p>
        </p:txBody>
      </p:sp>
    </p:spTree>
    <p:extLst>
      <p:ext uri="{BB962C8B-B14F-4D97-AF65-F5344CB8AC3E}">
        <p14:creationId xmlns:p14="http://schemas.microsoft.com/office/powerpoint/2010/main" val="288457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F99CB-C9A6-25E5-EF7A-33A94C86E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54920" cy="86423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如何布线及规则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8DC43E7-8AE2-D792-BCF6-D90E4CF98F07}"/>
              </a:ext>
            </a:extLst>
          </p:cNvPr>
          <p:cNvSpPr txBox="1"/>
          <p:nvPr/>
        </p:nvSpPr>
        <p:spPr>
          <a:xfrm>
            <a:off x="1107440" y="5069840"/>
            <a:ext cx="3243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线距线宽不小于</a:t>
            </a:r>
            <a:r>
              <a:rPr lang="en-US" altLang="zh-CN" dirty="0"/>
              <a:t>0.1mm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用坐标布线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最好按照顺序有规律</a:t>
            </a:r>
            <a:r>
              <a:rPr lang="zh-CN" altLang="en-US"/>
              <a:t>的布线</a:t>
            </a:r>
            <a:endParaRPr lang="en-US" altLang="zh-CN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679B82C0-B0C2-E22B-2E1C-C9890FBDA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6984"/>
            <a:ext cx="10515600" cy="3225231"/>
          </a:xfrm>
        </p:spPr>
      </p:pic>
    </p:spTree>
    <p:extLst>
      <p:ext uri="{BB962C8B-B14F-4D97-AF65-F5344CB8AC3E}">
        <p14:creationId xmlns:p14="http://schemas.microsoft.com/office/powerpoint/2010/main" val="1995454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A37BEF2-FDD2-77F1-D4A6-4BF6F52D0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621" y="1807410"/>
            <a:ext cx="4171107" cy="29903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85EEFA1-2000-4EEA-AD49-4BB9F04A52A1}"/>
              </a:ext>
            </a:extLst>
          </p:cNvPr>
          <p:cNvSpPr txBox="1"/>
          <p:nvPr/>
        </p:nvSpPr>
        <p:spPr>
          <a:xfrm>
            <a:off x="6996233" y="2116559"/>
            <a:ext cx="203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DRL</a:t>
            </a:r>
            <a:r>
              <a:rPr lang="zh-CN" altLang="en-US" sz="1800" dirty="0"/>
              <a:t>：钻孔层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8AE1DD5-439C-4C09-38B9-18C61DDBE188}"/>
              </a:ext>
            </a:extLst>
          </p:cNvPr>
          <p:cNvSpPr/>
          <p:nvPr/>
        </p:nvSpPr>
        <p:spPr>
          <a:xfrm>
            <a:off x="6996233" y="2103409"/>
            <a:ext cx="2168087" cy="364072"/>
          </a:xfrm>
          <a:prstGeom prst="roundRect">
            <a:avLst/>
          </a:prstGeom>
          <a:noFill/>
          <a:ln w="190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DDDEA8-042F-2E9A-F8AA-F0F54B648240}"/>
              </a:ext>
            </a:extLst>
          </p:cNvPr>
          <p:cNvSpPr txBox="1"/>
          <p:nvPr/>
        </p:nvSpPr>
        <p:spPr>
          <a:xfrm>
            <a:off x="7061198" y="2619881"/>
            <a:ext cx="1493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G1</a:t>
            </a:r>
            <a:r>
              <a:rPr lang="zh-CN" altLang="en-US" sz="1800" dirty="0"/>
              <a:t>：地层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37AF7B6-3326-5CAD-F41D-8E86F220C5FE}"/>
              </a:ext>
            </a:extLst>
          </p:cNvPr>
          <p:cNvSpPr/>
          <p:nvPr/>
        </p:nvSpPr>
        <p:spPr>
          <a:xfrm>
            <a:off x="6986073" y="2617251"/>
            <a:ext cx="2168087" cy="364072"/>
          </a:xfrm>
          <a:prstGeom prst="round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57B9EDC-0FAC-9D79-D196-5D24DA2809F6}"/>
              </a:ext>
            </a:extLst>
          </p:cNvPr>
          <p:cNvSpPr/>
          <p:nvPr/>
        </p:nvSpPr>
        <p:spPr>
          <a:xfrm>
            <a:off x="7016553" y="3671613"/>
            <a:ext cx="2168087" cy="361441"/>
          </a:xfrm>
          <a:prstGeom prst="roundRect">
            <a:avLst/>
          </a:prstGeom>
          <a:noFill/>
          <a:ln w="190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015F910-661F-7C97-B369-635976F4C433}"/>
              </a:ext>
            </a:extLst>
          </p:cNvPr>
          <p:cNvSpPr/>
          <p:nvPr/>
        </p:nvSpPr>
        <p:spPr>
          <a:xfrm>
            <a:off x="6986072" y="4185455"/>
            <a:ext cx="2208727" cy="334372"/>
          </a:xfrm>
          <a:prstGeom prst="roundRect">
            <a:avLst/>
          </a:prstGeom>
          <a:noFill/>
          <a:ln w="1905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D94023E-BA79-4CB7-E423-BDF1C7B0BB08}"/>
              </a:ext>
            </a:extLst>
          </p:cNvPr>
          <p:cNvSpPr/>
          <p:nvPr/>
        </p:nvSpPr>
        <p:spPr>
          <a:xfrm>
            <a:off x="6986072" y="3120573"/>
            <a:ext cx="2168087" cy="364072"/>
          </a:xfrm>
          <a:prstGeom prst="round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7E410E7-5FD8-87F3-12F6-E62445448F5C}"/>
              </a:ext>
            </a:extLst>
          </p:cNvPr>
          <p:cNvSpPr txBox="1"/>
          <p:nvPr/>
        </p:nvSpPr>
        <p:spPr>
          <a:xfrm>
            <a:off x="7061198" y="3117943"/>
            <a:ext cx="162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GBL</a:t>
            </a:r>
            <a:r>
              <a:rPr lang="zh-CN" altLang="en-US" sz="1800" dirty="0"/>
              <a:t>：底层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FF1A9CE-093A-953F-8FD4-A78FCE548322}"/>
              </a:ext>
            </a:extLst>
          </p:cNvPr>
          <p:cNvSpPr txBox="1"/>
          <p:nvPr/>
        </p:nvSpPr>
        <p:spPr>
          <a:xfrm>
            <a:off x="7016551" y="3644050"/>
            <a:ext cx="1568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GM1</a:t>
            </a:r>
            <a:r>
              <a:rPr lang="zh-CN" altLang="en-US" sz="1800" dirty="0"/>
              <a:t>：边界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5620208-6D1F-B83F-3106-6823533C264E}"/>
              </a:ext>
            </a:extLst>
          </p:cNvPr>
          <p:cNvSpPr txBox="1"/>
          <p:nvPr/>
        </p:nvSpPr>
        <p:spPr>
          <a:xfrm>
            <a:off x="7016552" y="4210640"/>
            <a:ext cx="1568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GTL</a:t>
            </a:r>
            <a:r>
              <a:rPr lang="zh-CN" altLang="en-US" sz="1800" dirty="0"/>
              <a:t>：</a:t>
            </a:r>
            <a:r>
              <a:rPr lang="zh-CN" altLang="en-US" dirty="0"/>
              <a:t>顶层</a:t>
            </a:r>
            <a:endParaRPr lang="zh-CN" altLang="en-US" sz="1800" dirty="0"/>
          </a:p>
        </p:txBody>
      </p:sp>
      <p:sp>
        <p:nvSpPr>
          <p:cNvPr id="27" name="标题 26">
            <a:extLst>
              <a:ext uri="{FF2B5EF4-FFF2-40B4-BE49-F238E27FC236}">
                <a16:creationId xmlns:a16="http://schemas.microsoft.com/office/drawing/2014/main" id="{9B59A375-0786-9391-E184-7B6A4637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963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RIS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单元</a:t>
            </a:r>
            <a:r>
              <a:rPr lang="en-US" altLang="zh-CN" sz="2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gerber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文件简介（包含哪些图层、以及每一层代表单元的哪些结构）</a:t>
            </a:r>
            <a:b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28985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20A88-8516-268F-6B77-D9A8FE8AA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761365"/>
            <a:ext cx="10515600" cy="915035"/>
          </a:xfrm>
        </p:spPr>
        <p:txBody>
          <a:bodyPr>
            <a:normAutofit fontScale="90000"/>
          </a:bodyPr>
          <a:lstStyle/>
          <a:p>
            <a:r>
              <a:rPr lang="zh-CN" altLang="zh-CN" sz="31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绘制</a:t>
            </a:r>
            <a:r>
              <a:rPr lang="en-US" altLang="zh-CN" sz="31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gerber</a:t>
            </a:r>
            <a:r>
              <a:rPr lang="zh-CN" altLang="zh-CN" sz="31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文件的流程概括</a:t>
            </a:r>
            <a:r>
              <a:rPr lang="zh-CN" altLang="en-US" sz="31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br>
              <a:rPr lang="zh-CN" altLang="zh-CN" sz="44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C5F63F-A677-C046-9B81-120FEA6A2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117" y="1379818"/>
            <a:ext cx="12429565" cy="471681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10000"/>
              </a:lnSpc>
            </a:pPr>
            <a:r>
              <a:rPr lang="zh-CN" altLang="en-US" dirty="0"/>
              <a:t>新建图层</a:t>
            </a:r>
            <a:endParaRPr lang="en-US" altLang="zh-CN" dirty="0"/>
          </a:p>
          <a:p>
            <a:pPr lvl="1">
              <a:lnSpc>
                <a:spcPct val="210000"/>
              </a:lnSpc>
            </a:pPr>
            <a:r>
              <a:rPr lang="zh-CN" altLang="en-US" dirty="0"/>
              <a:t>设置单位（单位设置</a:t>
            </a:r>
            <a:r>
              <a:rPr lang="en-US" altLang="zh-CN" dirty="0"/>
              <a:t>mm</a:t>
            </a:r>
            <a:r>
              <a:rPr lang="zh-CN" altLang="en-US" dirty="0"/>
              <a:t>，单位分辨率</a:t>
            </a:r>
            <a:r>
              <a:rPr lang="en-US" altLang="zh-CN" dirty="0"/>
              <a:t>1/10000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210000"/>
              </a:lnSpc>
            </a:pPr>
            <a:r>
              <a:rPr lang="zh-CN" altLang="en-US" dirty="0"/>
              <a:t>根据</a:t>
            </a:r>
            <a:r>
              <a:rPr lang="en-US" altLang="zh-CN" dirty="0"/>
              <a:t>CST</a:t>
            </a:r>
            <a:r>
              <a:rPr lang="zh-CN" altLang="en-US" dirty="0"/>
              <a:t>文件结构画好每一层文件</a:t>
            </a:r>
            <a:endParaRPr lang="en-US" altLang="zh-CN" dirty="0"/>
          </a:p>
          <a:p>
            <a:pPr lvl="1">
              <a:lnSpc>
                <a:spcPct val="210000"/>
              </a:lnSpc>
            </a:pPr>
            <a:r>
              <a:rPr lang="zh-CN" altLang="en-US" dirty="0"/>
              <a:t>添加</a:t>
            </a:r>
            <a:r>
              <a:rPr lang="en-US" altLang="zh-CN" dirty="0"/>
              <a:t>D</a:t>
            </a:r>
            <a:r>
              <a:rPr lang="zh-CN" altLang="en-US" dirty="0"/>
              <a:t>码</a:t>
            </a:r>
            <a:endParaRPr lang="en-US" altLang="zh-CN" dirty="0"/>
          </a:p>
          <a:p>
            <a:pPr lvl="1">
              <a:lnSpc>
                <a:spcPct val="210000"/>
              </a:lnSpc>
            </a:pPr>
            <a:r>
              <a:rPr lang="zh-CN" altLang="en-US" dirty="0"/>
              <a:t>添加自定义图案</a:t>
            </a:r>
            <a:endParaRPr lang="en-US" altLang="zh-CN" dirty="0"/>
          </a:p>
          <a:p>
            <a:pPr lvl="1">
              <a:lnSpc>
                <a:spcPct val="210000"/>
              </a:lnSpc>
            </a:pPr>
            <a:r>
              <a:rPr lang="zh-CN" altLang="en-US" dirty="0"/>
              <a:t>根据坐标画好</a:t>
            </a:r>
            <a:endParaRPr lang="en-US" altLang="zh-CN" dirty="0"/>
          </a:p>
          <a:p>
            <a:pPr>
              <a:lnSpc>
                <a:spcPct val="210000"/>
              </a:lnSpc>
            </a:pPr>
            <a:r>
              <a:rPr lang="zh-CN" altLang="en-US" dirty="0"/>
              <a:t>保存文件并输出为</a:t>
            </a:r>
            <a:r>
              <a:rPr lang="en-US" altLang="zh-CN" dirty="0" err="1"/>
              <a:t>gerb</a:t>
            </a:r>
            <a:r>
              <a:rPr lang="zh-CN" altLang="en-US" dirty="0"/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236099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AA4C279-FF19-8834-1A52-D1AF192CF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17" r="64237" b="27515"/>
          <a:stretch/>
        </p:blipFill>
        <p:spPr>
          <a:xfrm>
            <a:off x="563880" y="1013758"/>
            <a:ext cx="3670721" cy="4069106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D4509C05-E94D-4750-B1A8-1BA65E8E0F56}"/>
              </a:ext>
            </a:extLst>
          </p:cNvPr>
          <p:cNvSpPr txBox="1">
            <a:spLocks/>
          </p:cNvSpPr>
          <p:nvPr/>
        </p:nvSpPr>
        <p:spPr>
          <a:xfrm>
            <a:off x="616011" y="694620"/>
            <a:ext cx="4251960" cy="695642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zh-CN" sz="2400" b="1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</a:t>
            </a:r>
            <a:r>
              <a:rPr lang="zh-CN" altLang="en-US" sz="2400" b="1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自动导入已有文件</a:t>
            </a:r>
            <a:b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00C80A-B433-47E1-A43F-4A1819250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971" y="1042441"/>
            <a:ext cx="3804914" cy="42431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C2269D8-35BF-4534-9581-2B6CC7C90A0F}"/>
              </a:ext>
            </a:extLst>
          </p:cNvPr>
          <p:cNvSpPr txBox="1"/>
          <p:nvPr/>
        </p:nvSpPr>
        <p:spPr>
          <a:xfrm>
            <a:off x="7401255" y="4174734"/>
            <a:ext cx="139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选择单位</a:t>
            </a:r>
          </a:p>
        </p:txBody>
      </p:sp>
    </p:spTree>
    <p:extLst>
      <p:ext uri="{BB962C8B-B14F-4D97-AF65-F5344CB8AC3E}">
        <p14:creationId xmlns:p14="http://schemas.microsoft.com/office/powerpoint/2010/main" val="1123616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7509A4C-EEC3-4C1E-859A-7658062F7F7B}"/>
              </a:ext>
            </a:extLst>
          </p:cNvPr>
          <p:cNvSpPr txBox="1">
            <a:spLocks/>
          </p:cNvSpPr>
          <p:nvPr/>
        </p:nvSpPr>
        <p:spPr>
          <a:xfrm>
            <a:off x="655320" y="346799"/>
            <a:ext cx="4693919" cy="695642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zh-CN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如何新建图层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0E1762A-835E-4F64-B86C-1ABF55E1E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60" r="78894" b="23732"/>
          <a:stretch/>
        </p:blipFill>
        <p:spPr>
          <a:xfrm>
            <a:off x="5082662" y="1042441"/>
            <a:ext cx="3172338" cy="44211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B9DEB06-D002-090A-7403-AD6DED9260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-1328" r="77393" b="42147"/>
          <a:stretch/>
        </p:blipFill>
        <p:spPr>
          <a:xfrm>
            <a:off x="1501072" y="1042441"/>
            <a:ext cx="3002413" cy="44211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72CC2D-5198-1330-2DBD-FD36DB897B0F}"/>
              </a:ext>
            </a:extLst>
          </p:cNvPr>
          <p:cNvSpPr txBox="1"/>
          <p:nvPr/>
        </p:nvSpPr>
        <p:spPr>
          <a:xfrm>
            <a:off x="6773975" y="599992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注：新建图层后先设置好单位</a:t>
            </a:r>
          </a:p>
        </p:txBody>
      </p:sp>
    </p:spTree>
    <p:extLst>
      <p:ext uri="{BB962C8B-B14F-4D97-AF65-F5344CB8AC3E}">
        <p14:creationId xmlns:p14="http://schemas.microsoft.com/office/powerpoint/2010/main" val="1887453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3B1BC48D-5C07-886B-2AF9-C02E24E8A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8400" y="1872777"/>
            <a:ext cx="5381715" cy="4352925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775705E-3A17-9286-8F08-C8E406691FD1}"/>
              </a:ext>
            </a:extLst>
          </p:cNvPr>
          <p:cNvSpPr txBox="1"/>
          <p:nvPr/>
        </p:nvSpPr>
        <p:spPr>
          <a:xfrm>
            <a:off x="858400" y="1361442"/>
            <a:ext cx="3555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快捷键：</a:t>
            </a:r>
            <a:r>
              <a:rPr lang="en-US" altLang="zh-CN" dirty="0"/>
              <a:t>a</a:t>
            </a:r>
            <a:endParaRPr lang="zh-CN" altLang="en-US" sz="1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FA45C5C-D423-1AF4-456A-C1C328B488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280" r="76341" b="54311"/>
          <a:stretch/>
        </p:blipFill>
        <p:spPr>
          <a:xfrm>
            <a:off x="6780142" y="2645797"/>
            <a:ext cx="3369224" cy="34720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8B50F096-84EA-4505-576A-1F6A2D7E8AD8}"/>
                  </a:ext>
                </a:extLst>
              </p14:cNvPr>
              <p14:cNvContentPartPr/>
              <p14:nvPr/>
            </p14:nvContentPartPr>
            <p14:xfrm>
              <a:off x="8259500" y="3008580"/>
              <a:ext cx="1088280" cy="42042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8B50F096-84EA-4505-576A-1F6A2D7E8A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55180" y="3004261"/>
                <a:ext cx="1096920" cy="429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9D189FB8-96D5-B8E5-EA5F-3004A9C4863A}"/>
                  </a:ext>
                </a:extLst>
              </p14:cNvPr>
              <p14:cNvContentPartPr/>
              <p14:nvPr/>
            </p14:nvContentPartPr>
            <p14:xfrm>
              <a:off x="7589040" y="1696440"/>
              <a:ext cx="36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9D189FB8-96D5-B8E5-EA5F-3004A9C486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4720" y="16921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8C44D107-FA9E-C903-D873-73ACBAF49F00}"/>
                  </a:ext>
                </a:extLst>
              </p14:cNvPr>
              <p14:cNvContentPartPr/>
              <p14:nvPr/>
            </p14:nvContentPartPr>
            <p14:xfrm>
              <a:off x="1554360" y="1219080"/>
              <a:ext cx="360" cy="36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8C44D107-FA9E-C903-D873-73ACBAF49F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50040" y="121476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97660139-AF3B-472C-239E-56840317EEC3}"/>
              </a:ext>
            </a:extLst>
          </p:cNvPr>
          <p:cNvSpPr txBox="1"/>
          <p:nvPr/>
        </p:nvSpPr>
        <p:spPr>
          <a:xfrm>
            <a:off x="6842050" y="2143434"/>
            <a:ext cx="330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en-US" altLang="zh-CN" dirty="0"/>
              <a:t>flash</a:t>
            </a:r>
            <a:r>
              <a:rPr lang="zh-CN" altLang="en-US" dirty="0"/>
              <a:t>可使用刚刚设置的</a:t>
            </a:r>
            <a:r>
              <a:rPr lang="en-US" altLang="zh-CN" dirty="0"/>
              <a:t>D</a:t>
            </a:r>
            <a:r>
              <a:rPr lang="zh-CN" altLang="en-US" dirty="0"/>
              <a:t>码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3759C3C-7F62-69CE-2E3C-5770A2236A62}"/>
              </a:ext>
            </a:extLst>
          </p:cNvPr>
          <p:cNvSpPr txBox="1"/>
          <p:nvPr/>
        </p:nvSpPr>
        <p:spPr>
          <a:xfrm>
            <a:off x="-111760" y="661884"/>
            <a:ext cx="6532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 algn="just">
              <a:buFont typeface="Wingdings" panose="05000000000000000000" pitchFamily="2" charset="2"/>
              <a:buChar char=""/>
            </a:pPr>
            <a:r>
              <a:rPr lang="zh-CN" altLang="zh-CN" sz="2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如何添加</a:t>
            </a:r>
            <a:r>
              <a:rPr lang="en-US" altLang="zh-CN" sz="2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zh-CN" sz="2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码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326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542F07A-6973-482D-A282-D96157D99A9E}"/>
              </a:ext>
            </a:extLst>
          </p:cNvPr>
          <p:cNvSpPr txBox="1"/>
          <p:nvPr/>
        </p:nvSpPr>
        <p:spPr>
          <a:xfrm>
            <a:off x="-111760" y="661884"/>
            <a:ext cx="6532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 algn="just">
              <a:buFont typeface="Wingdings" panose="05000000000000000000" pitchFamily="2" charset="2"/>
              <a:buChar char=""/>
            </a:pPr>
            <a:r>
              <a:rPr lang="zh-CN" altLang="en-US" sz="28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en-US" altLang="zh-CN" sz="28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zh-CN" sz="28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码</a:t>
            </a:r>
            <a:r>
              <a:rPr lang="zh-CN" altLang="en-US" sz="28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绘图</a:t>
            </a:r>
            <a:endParaRPr lang="zh-CN" altLang="zh-CN" sz="2800" kern="100" dirty="0">
              <a:solidFill>
                <a:srgbClr val="FF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FD7097-5C57-4639-A26D-EA48BF97C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47" y="2283055"/>
            <a:ext cx="5191850" cy="103837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C1FF4B2-187C-4F1A-BC12-5834B369285D}"/>
              </a:ext>
            </a:extLst>
          </p:cNvPr>
          <p:cNvSpPr/>
          <p:nvPr/>
        </p:nvSpPr>
        <p:spPr>
          <a:xfrm>
            <a:off x="2402542" y="2940425"/>
            <a:ext cx="4374777" cy="38100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A5C13B-0C07-450A-AE08-8C483FCB7E57}"/>
              </a:ext>
            </a:extLst>
          </p:cNvPr>
          <p:cNvSpPr txBox="1"/>
          <p:nvPr/>
        </p:nvSpPr>
        <p:spPr>
          <a:xfrm>
            <a:off x="2545977" y="3794129"/>
            <a:ext cx="3588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en-US" altLang="zh-CN" dirty="0"/>
              <a:t>D</a:t>
            </a:r>
            <a:r>
              <a:rPr lang="zh-CN" altLang="en-US" dirty="0"/>
              <a:t>码和所在</a:t>
            </a:r>
            <a:r>
              <a:rPr lang="en-US" altLang="zh-CN" dirty="0"/>
              <a:t>layer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21A144-6BBB-4734-94E1-00CB42983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80" r="76341" b="54311"/>
          <a:stretch/>
        </p:blipFill>
        <p:spPr>
          <a:xfrm>
            <a:off x="6780142" y="2645797"/>
            <a:ext cx="3369224" cy="347209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CAC3B24-6C38-4D94-96A9-07F4EB23DD54}"/>
              </a:ext>
            </a:extLst>
          </p:cNvPr>
          <p:cNvSpPr txBox="1"/>
          <p:nvPr/>
        </p:nvSpPr>
        <p:spPr>
          <a:xfrm>
            <a:off x="6842050" y="214343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en-US" altLang="zh-CN" dirty="0"/>
              <a:t>flash</a:t>
            </a:r>
            <a:r>
              <a:rPr lang="zh-CN" altLang="en-US" dirty="0"/>
              <a:t>可使用选中</a:t>
            </a:r>
            <a:r>
              <a:rPr lang="en-US" altLang="zh-CN" dirty="0"/>
              <a:t>D</a:t>
            </a:r>
            <a:r>
              <a:rPr lang="zh-CN" altLang="en-US" dirty="0"/>
              <a:t>码</a:t>
            </a:r>
          </a:p>
        </p:txBody>
      </p:sp>
    </p:spTree>
    <p:extLst>
      <p:ext uri="{BB962C8B-B14F-4D97-AF65-F5344CB8AC3E}">
        <p14:creationId xmlns:p14="http://schemas.microsoft.com/office/powerpoint/2010/main" val="3520005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35CCC53-647A-DF22-D7AD-FAAB21B8C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240" y="2001426"/>
            <a:ext cx="5196840" cy="3858055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5973565-074F-47C3-5227-413ED499C769}"/>
              </a:ext>
            </a:extLst>
          </p:cNvPr>
          <p:cNvSpPr txBox="1"/>
          <p:nvPr/>
        </p:nvSpPr>
        <p:spPr>
          <a:xfrm>
            <a:off x="746760" y="614319"/>
            <a:ext cx="6004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"/>
            </a:pPr>
            <a:r>
              <a:rPr lang="zh-CN" altLang="zh-CN" sz="2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如何画自己想要的形状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56D6D9-5C44-C11B-8996-D8EC2FAF9572}"/>
              </a:ext>
            </a:extLst>
          </p:cNvPr>
          <p:cNvSpPr txBox="1"/>
          <p:nvPr/>
        </p:nvSpPr>
        <p:spPr>
          <a:xfrm>
            <a:off x="838199" y="1421093"/>
            <a:ext cx="669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方法</a:t>
            </a:r>
            <a:r>
              <a:rPr lang="en-US" altLang="zh-CN" dirty="0"/>
              <a:t>1</a:t>
            </a:r>
            <a:r>
              <a:rPr lang="zh-CN" altLang="en-US" dirty="0"/>
              <a:t>：画线后填充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AE3B0B9-FE24-7879-7084-FF33F8D4CCA1}"/>
              </a:ext>
            </a:extLst>
          </p:cNvPr>
          <p:cNvCxnSpPr>
            <a:cxnSpLocks/>
          </p:cNvCxnSpPr>
          <p:nvPr/>
        </p:nvCxnSpPr>
        <p:spPr>
          <a:xfrm>
            <a:off x="5821680" y="5821680"/>
            <a:ext cx="1859280" cy="42200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128414E5-4592-99DD-DD4B-12C56173C708}"/>
              </a:ext>
            </a:extLst>
          </p:cNvPr>
          <p:cNvSpPr txBox="1"/>
          <p:nvPr/>
        </p:nvSpPr>
        <p:spPr>
          <a:xfrm>
            <a:off x="7680960" y="6133797"/>
            <a:ext cx="2506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此处根据坐标画轮廓线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D09039B-C699-BA6B-E022-07E286E21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0" r="76501" b="53481"/>
          <a:stretch/>
        </p:blipFill>
        <p:spPr>
          <a:xfrm>
            <a:off x="838199" y="1970788"/>
            <a:ext cx="3650947" cy="378041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9C6D479-25A0-1B73-8E66-D3AD90C80682}"/>
              </a:ext>
            </a:extLst>
          </p:cNvPr>
          <p:cNvSpPr txBox="1"/>
          <p:nvPr/>
        </p:nvSpPr>
        <p:spPr>
          <a:xfrm>
            <a:off x="4099632" y="613379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先在</a:t>
            </a:r>
            <a:r>
              <a:rPr lang="en-US" altLang="zh-CN" dirty="0"/>
              <a:t>D</a:t>
            </a:r>
            <a:r>
              <a:rPr lang="zh-CN" altLang="en-US" dirty="0"/>
              <a:t>码设置好线的粗细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B08BF04-760E-A147-7C1A-9CDD774C3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6032680"/>
            <a:ext cx="30289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37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A5DF8-8542-47AD-375F-3C899B4A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1" y="251023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画线后填充方法：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806C9B-2870-CF42-915A-A95BB45DF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8694" b="41087"/>
          <a:stretch/>
        </p:blipFill>
        <p:spPr>
          <a:xfrm>
            <a:off x="706120" y="1761251"/>
            <a:ext cx="4180840" cy="335414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572A3A8-036D-73DB-43FD-DD95132DF639}"/>
              </a:ext>
            </a:extLst>
          </p:cNvPr>
          <p:cNvSpPr txBox="1"/>
          <p:nvPr/>
        </p:nvSpPr>
        <p:spPr>
          <a:xfrm>
            <a:off x="624841" y="1391920"/>
            <a:ext cx="526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画好轮廓线后填充方法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06FEAA-1F09-1CA4-4DF7-AAA8AC7B3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042" y="1623372"/>
            <a:ext cx="3927157" cy="353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09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</Words>
  <Application>Microsoft Office PowerPoint</Application>
  <PresentationFormat>宽屏</PresentationFormat>
  <Paragraphs>88</Paragraphs>
  <Slides>16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黑体</vt:lpstr>
      <vt:lpstr>Arial</vt:lpstr>
      <vt:lpstr>Wingdings</vt:lpstr>
      <vt:lpstr>Office 主题​​</vt:lpstr>
      <vt:lpstr>目录</vt:lpstr>
      <vt:lpstr>RIS单元gerber文件简介（包含哪些图层、以及每一层代表单元的哪些结构） </vt:lpstr>
      <vt:lpstr>绘制gerber文件的流程概括：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画线后填充方法：</vt:lpstr>
      <vt:lpstr>PowerPoint 演示文稿</vt:lpstr>
      <vt:lpstr>PowerPoint 演示文稿</vt:lpstr>
      <vt:lpstr>PowerPoint 演示文稿</vt:lpstr>
      <vt:lpstr>目录</vt:lpstr>
      <vt:lpstr>PowerPoint 演示文稿</vt:lpstr>
      <vt:lpstr>如何复制单元</vt:lpstr>
      <vt:lpstr>如何布线及规则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目录</dc:title>
  <dc:creator>zhou jiaqi</dc:creator>
  <cp:lastModifiedBy>zhou jiaqi</cp:lastModifiedBy>
  <cp:revision>7</cp:revision>
  <dcterms:created xsi:type="dcterms:W3CDTF">2022-07-18T01:31:33Z</dcterms:created>
  <dcterms:modified xsi:type="dcterms:W3CDTF">2022-07-19T02:22:32Z</dcterms:modified>
</cp:coreProperties>
</file>